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Lato" panose="020F0502020204030203" pitchFamily="34" charset="77"/>
      <p:regular r:id="rId25"/>
      <p:bold r:id="rId26"/>
      <p:italic r:id="rId27"/>
      <p:boldItalic r:id="rId28"/>
    </p:embeddedFont>
    <p:embeddedFont>
      <p:font typeface="Raleway" panose="020B0503030101060003" pitchFamily="34" charset="77"/>
      <p:regular r:id="rId29"/>
      <p:bold r:id="rId30"/>
      <p:italic r:id="rId31"/>
      <p:bold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DE1C3DE-EC00-412C-A86F-A1FE187163C3}">
  <a:tblStyle styleId="{5DE1C3DE-EC00-412C-A86F-A1FE187163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 snapToObjects="1">
      <p:cViewPr varScale="1">
        <p:scale>
          <a:sx n="160" d="100"/>
          <a:sy n="160" d="100"/>
        </p:scale>
        <p:origin x="2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f5ab766b8_4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f5ab766b8_4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f5ab766b8_4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f5ab766b8_4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When we use a small frame length we loose on frequency resoltion. If we use a large frame we cannot use the fact that the signal is stationary, indeed in a speech signal the statistic of a signal depend on the time. So we have to choose a frame length that allow us to have a good resolution and to "keep" the signal stationary.</a:t>
            </a:r>
            <a:endParaRPr sz="10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ea9ad6e4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ea9ad6e4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f5ab766b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f5ab766b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f5ab766b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f5ab766b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f5ab766b8_4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f5ab766b8_4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Allophone: For example, in English an aspirated p (as in pin) and unaspirated p (as in spin) are allophones of p.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f5ab766b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f5ab766b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f5ab766b8_4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f5ab766b8_4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f5ab766b8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f5ab766b8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f5ab766b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f5ab766b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c9f2c7959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c9f2c7959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4cbae671cb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4cbae671cb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f5ab766b8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f5ab766b8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4f5ab766b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4f5ab766b8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ea9ad6e4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ea9ad6e4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f5ab766b8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f5ab766b8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show that above 4kHz we have no power in the voice so it's useless to code frequency from 4kHz to 20 kHz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f5ab766b8_4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f5ab766b8_4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f5ab766b8_4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f5ab766b8_4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 can we make a difference between unvoice frame and voice frame.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ea9ad6e4c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ea9ad6e4c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f5ab766b8_4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f5ab766b8_4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When we use a small frame length we loose on frequency resoltion. If we use a large frame we cannot use the fact that the signal is stationary, indeed in a speech signal the statistic of a signal depend on the time. So we have to choose a frame length that allow us to have a good resolution and to "keep" the signal stationary.</a:t>
            </a:r>
            <a:endParaRPr sz="10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f5ab766b8_4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f5ab766b8_4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rectangular window method, we see that with a we have a better frequency resolution but we also have a big variance. The choice of the window depend on the application and we have to make a compromise between resolution and variance.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microsoft.com/office/2007/relationships/media" Target="../media/media7.wav"/><Relationship Id="rId18" Type="http://schemas.openxmlformats.org/officeDocument/2006/relationships/notesSlide" Target="../notesSlides/notesSlide2.xml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17" Type="http://schemas.openxmlformats.org/officeDocument/2006/relationships/slideLayout" Target="../slideLayouts/slideLayout3.xml"/><Relationship Id="rId2" Type="http://schemas.openxmlformats.org/officeDocument/2006/relationships/audio" Target="../media/media1.wav"/><Relationship Id="rId16" Type="http://schemas.openxmlformats.org/officeDocument/2006/relationships/audio" Target="../media/media8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5" Type="http://schemas.microsoft.com/office/2007/relationships/media" Target="../media/media3.wav"/><Relationship Id="rId15" Type="http://schemas.microsoft.com/office/2007/relationships/media" Target="../media/media8.wav"/><Relationship Id="rId10" Type="http://schemas.openxmlformats.org/officeDocument/2006/relationships/audio" Target="../media/media5.wav"/><Relationship Id="rId19" Type="http://schemas.openxmlformats.org/officeDocument/2006/relationships/image" Target="../media/image1.png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audio" Target="../media/media7.wav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3" Type="http://schemas.microsoft.com/office/2007/relationships/media" Target="../media/media11.wav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1.png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audio" Target="../media/media12.wav"/><Relationship Id="rId11" Type="http://schemas.openxmlformats.org/officeDocument/2006/relationships/image" Target="../media/image23.png"/><Relationship Id="rId5" Type="http://schemas.microsoft.com/office/2007/relationships/media" Target="../media/media12.wav"/><Relationship Id="rId10" Type="http://schemas.openxmlformats.org/officeDocument/2006/relationships/image" Target="../media/image22.png"/><Relationship Id="rId4" Type="http://schemas.openxmlformats.org/officeDocument/2006/relationships/audio" Target="../media/media11.wav"/><Relationship Id="rId9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6" Type="http://schemas.openxmlformats.org/officeDocument/2006/relationships/image" Target="../media/image1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EQ2321 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Speech and Audio Processing</a:t>
            </a:r>
            <a:endParaRPr sz="360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Assignment 01</a:t>
            </a:r>
            <a:endParaRPr sz="3000"/>
          </a:p>
        </p:txBody>
      </p:sp>
      <p:sp>
        <p:nvSpPr>
          <p:cNvPr id="88" name="Google Shape;88;p13"/>
          <p:cNvSpPr txBox="1"/>
          <p:nvPr/>
        </p:nvSpPr>
        <p:spPr>
          <a:xfrm>
            <a:off x="6821775" y="4262100"/>
            <a:ext cx="1907700" cy="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Team: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Yann and Harsha 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>
            <a:spLocks noGrp="1"/>
          </p:cNvSpPr>
          <p:nvPr>
            <p:ph type="title"/>
          </p:nvPr>
        </p:nvSpPr>
        <p:spPr>
          <a:xfrm>
            <a:off x="727650" y="6294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Voiced and Unvoiced Speech Sounds</a:t>
            </a:r>
            <a:endParaRPr/>
          </a:p>
        </p:txBody>
      </p:sp>
      <p:pic>
        <p:nvPicPr>
          <p:cNvPr id="172" name="Google Shape;172;p22"/>
          <p:cNvPicPr preferRelativeResize="0"/>
          <p:nvPr/>
        </p:nvPicPr>
        <p:blipFill rotWithShape="1">
          <a:blip r:embed="rId3">
            <a:alphaModFix/>
          </a:blip>
          <a:srcRect l="7703" r="5445"/>
          <a:stretch/>
        </p:blipFill>
        <p:spPr>
          <a:xfrm>
            <a:off x="750350" y="1753475"/>
            <a:ext cx="3665477" cy="261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 rotWithShape="1">
          <a:blip r:embed="rId4">
            <a:alphaModFix/>
          </a:blip>
          <a:srcRect l="7498" r="5710"/>
          <a:stretch/>
        </p:blipFill>
        <p:spPr>
          <a:xfrm>
            <a:off x="4567050" y="1753475"/>
            <a:ext cx="3826577" cy="2735698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2"/>
          <p:cNvSpPr txBox="1"/>
          <p:nvPr/>
        </p:nvSpPr>
        <p:spPr>
          <a:xfrm>
            <a:off x="998126" y="4320900"/>
            <a:ext cx="29628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PSD-LP  with an hanning window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4872800" y="4320900"/>
            <a:ext cx="32151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PSD-LP  with an rectangular window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2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title"/>
          </p:nvPr>
        </p:nvSpPr>
        <p:spPr>
          <a:xfrm>
            <a:off x="667275" y="1262250"/>
            <a:ext cx="4186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/>
              <a:t>[3.8] PSD-LP using an AR model</a:t>
            </a:r>
            <a:endParaRPr sz="1800" b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>
            <a:spLocks noGrp="1"/>
          </p:cNvSpPr>
          <p:nvPr>
            <p:ph type="title"/>
          </p:nvPr>
        </p:nvSpPr>
        <p:spPr>
          <a:xfrm>
            <a:off x="727650" y="6294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Voiced and Unvoiced Speech Sounds</a:t>
            </a:r>
            <a:endParaRPr/>
          </a:p>
        </p:txBody>
      </p:sp>
      <p:sp>
        <p:nvSpPr>
          <p:cNvPr id="183" name="Google Shape;183;p2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84" name="Google Shape;184;p23"/>
          <p:cNvSpPr txBox="1">
            <a:spLocks noGrp="1"/>
          </p:cNvSpPr>
          <p:nvPr>
            <p:ph type="title"/>
          </p:nvPr>
        </p:nvSpPr>
        <p:spPr>
          <a:xfrm>
            <a:off x="667275" y="1262250"/>
            <a:ext cx="8357400" cy="37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dirty="0"/>
              <a:t>[3.9] Mathematic expression </a:t>
            </a:r>
            <a:endParaRPr sz="1800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dirty="0"/>
              <a:t>we multiply abs(h(1:N/2+1)) by e because the AR process is derived from a white noise of power e.</a:t>
            </a:r>
            <a:endParaRPr sz="1800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dirty="0"/>
              <a:t>[3.10] By observing the power spectrum estimate we can see that there is 4 peaks, thus we can model by an AR-8 model (8 conjugate poles). </a:t>
            </a:r>
            <a:br>
              <a:rPr lang="en" sz="1800" b="0" dirty="0"/>
            </a:br>
            <a:r>
              <a:rPr lang="en" sz="1800" b="0" dirty="0"/>
              <a:t>We choose M = 10 to include all type of voice of people.</a:t>
            </a:r>
            <a:endParaRPr sz="1800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dirty="0"/>
          </a:p>
        </p:txBody>
      </p:sp>
      <p:pic>
        <p:nvPicPr>
          <p:cNvPr id="185" name="Google Shape;185;p23"/>
          <p:cNvPicPr preferRelativeResize="0"/>
          <p:nvPr/>
        </p:nvPicPr>
        <p:blipFill rotWithShape="1">
          <a:blip r:embed="rId3">
            <a:alphaModFix/>
          </a:blip>
          <a:srcRect l="15239"/>
          <a:stretch/>
        </p:blipFill>
        <p:spPr>
          <a:xfrm>
            <a:off x="3870951" y="1262250"/>
            <a:ext cx="2903200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2613" y="2945700"/>
            <a:ext cx="4238776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4"/>
          <p:cNvPicPr preferRelativeResize="0"/>
          <p:nvPr/>
        </p:nvPicPr>
        <p:blipFill rotWithShape="1">
          <a:blip r:embed="rId3">
            <a:alphaModFix/>
          </a:blip>
          <a:srcRect l="7654" r="5652"/>
          <a:stretch/>
        </p:blipFill>
        <p:spPr>
          <a:xfrm>
            <a:off x="982225" y="1728775"/>
            <a:ext cx="6846422" cy="3359623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93" name="Google Shape;193;p24"/>
          <p:cNvSpPr txBox="1">
            <a:spLocks noGrp="1"/>
          </p:cNvSpPr>
          <p:nvPr>
            <p:ph type="title"/>
          </p:nvPr>
        </p:nvSpPr>
        <p:spPr>
          <a:xfrm>
            <a:off x="727650" y="6294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Voiced and Unvoiced Speech Sounds</a:t>
            </a:r>
            <a:endParaRPr/>
          </a:p>
        </p:txBody>
      </p:sp>
      <p:sp>
        <p:nvSpPr>
          <p:cNvPr id="194" name="Google Shape;194;p24"/>
          <p:cNvSpPr txBox="1"/>
          <p:nvPr/>
        </p:nvSpPr>
        <p:spPr>
          <a:xfrm>
            <a:off x="727650" y="1311075"/>
            <a:ext cx="71010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[3.11] PSD of unvoiced region [0.82 to 0.84 sec]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5"/>
          <p:cNvPicPr preferRelativeResize="0"/>
          <p:nvPr/>
        </p:nvPicPr>
        <p:blipFill rotWithShape="1">
          <a:blip r:embed="rId3">
            <a:alphaModFix/>
          </a:blip>
          <a:srcRect l="7703" r="5445"/>
          <a:stretch/>
        </p:blipFill>
        <p:spPr>
          <a:xfrm>
            <a:off x="5253975" y="2361325"/>
            <a:ext cx="3831026" cy="249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01" name="Google Shape;201;p25"/>
          <p:cNvSpPr txBox="1">
            <a:spLocks noGrp="1"/>
          </p:cNvSpPr>
          <p:nvPr>
            <p:ph type="title"/>
          </p:nvPr>
        </p:nvSpPr>
        <p:spPr>
          <a:xfrm>
            <a:off x="727650" y="6294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Formants </a:t>
            </a:r>
            <a:endParaRPr/>
          </a:p>
        </p:txBody>
      </p:sp>
      <p:sp>
        <p:nvSpPr>
          <p:cNvPr id="202" name="Google Shape;202;p25"/>
          <p:cNvSpPr txBox="1"/>
          <p:nvPr/>
        </p:nvSpPr>
        <p:spPr>
          <a:xfrm>
            <a:off x="727650" y="1311075"/>
            <a:ext cx="8357400" cy="3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[4.1] From the voiced sound plot, </a:t>
            </a:r>
            <a:b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	F1 = 450Hz, F2 =  900Hz, F3 = 2250Hz; corresponds to the vowel "uh" 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[4.2] Formant frequency: </a:t>
            </a:r>
            <a:b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	Resonance frequencies.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       </a:t>
            </a:r>
            <a:b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	Pitch frequency:</a:t>
            </a:r>
            <a:b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	Fundamental frequency</a:t>
            </a:r>
            <a:b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	of vibration of the vocal folds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6"/>
          <p:cNvPicPr preferRelativeResize="0"/>
          <p:nvPr/>
        </p:nvPicPr>
        <p:blipFill rotWithShape="1">
          <a:blip r:embed="rId3">
            <a:alphaModFix/>
          </a:blip>
          <a:srcRect l="8477" t="4238" r="5979" b="4603"/>
          <a:stretch/>
        </p:blipFill>
        <p:spPr>
          <a:xfrm>
            <a:off x="386350" y="1777125"/>
            <a:ext cx="4731840" cy="302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6"/>
          <p:cNvSpPr txBox="1"/>
          <p:nvPr/>
        </p:nvSpPr>
        <p:spPr>
          <a:xfrm>
            <a:off x="1073463" y="4805125"/>
            <a:ext cx="28701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PSD of the consonant "n"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9" name="Google Shape;209;p26"/>
          <p:cNvPicPr preferRelativeResize="0"/>
          <p:nvPr/>
        </p:nvPicPr>
        <p:blipFill rotWithShape="1">
          <a:blip r:embed="rId4">
            <a:alphaModFix/>
          </a:blip>
          <a:srcRect l="5023" r="5435"/>
          <a:stretch/>
        </p:blipFill>
        <p:spPr>
          <a:xfrm>
            <a:off x="5045075" y="1359250"/>
            <a:ext cx="3825287" cy="344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6"/>
          <p:cNvSpPr txBox="1"/>
          <p:nvPr/>
        </p:nvSpPr>
        <p:spPr>
          <a:xfrm>
            <a:off x="5607850" y="4805125"/>
            <a:ext cx="28701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Phonemes and allophones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2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12" name="Google Shape;212;p26"/>
          <p:cNvSpPr txBox="1">
            <a:spLocks noGrp="1"/>
          </p:cNvSpPr>
          <p:nvPr>
            <p:ph type="title"/>
          </p:nvPr>
        </p:nvSpPr>
        <p:spPr>
          <a:xfrm>
            <a:off x="727650" y="6294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Phonemes and Allophones</a:t>
            </a:r>
            <a:endParaRPr/>
          </a:p>
        </p:txBody>
      </p:sp>
      <p:sp>
        <p:nvSpPr>
          <p:cNvPr id="213" name="Google Shape;213;p26"/>
          <p:cNvSpPr txBox="1"/>
          <p:nvPr/>
        </p:nvSpPr>
        <p:spPr>
          <a:xfrm>
            <a:off x="727650" y="1359250"/>
            <a:ext cx="7953600" cy="12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[5.1] Phonemes and its phonetic symbol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19" name="Google Shape;219;p27"/>
          <p:cNvSpPr txBox="1">
            <a:spLocks noGrp="1"/>
          </p:cNvSpPr>
          <p:nvPr>
            <p:ph type="title"/>
          </p:nvPr>
        </p:nvSpPr>
        <p:spPr>
          <a:xfrm>
            <a:off x="727650" y="6294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Phonemes and Allophones</a:t>
            </a:r>
            <a:endParaRPr/>
          </a:p>
        </p:txBody>
      </p:sp>
      <p:sp>
        <p:nvSpPr>
          <p:cNvPr id="220" name="Google Shape;220;p27"/>
          <p:cNvSpPr txBox="1"/>
          <p:nvPr/>
        </p:nvSpPr>
        <p:spPr>
          <a:xfrm>
            <a:off x="727650" y="1226450"/>
            <a:ext cx="8172600" cy="3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[5.2] Consonants can be voice sound (b, g, p, m, ...) &amp; can have formant </a:t>
            </a:r>
            <a:b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	frequency.</a:t>
            </a:r>
            <a:b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[5.3] A diphthong is a sound formed by the combination of two vowels in a single syllable, in which the sound begins as one vowel and moves towards </a:t>
            </a:r>
            <a:b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	another (as in coin, loud, and side ).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[5.4] There are 44 phonemes in English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[5.5] Phone: Any distinct speech sound or gesture, regardless of whether the 	exact sound is critical to the meanings of words.</a:t>
            </a:r>
            <a:b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      Allophone : any of the various phonetic realizations of a phoneme in a language, which do not contribute to distinctions of meaning. 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727650" y="6294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 Spectrogram</a:t>
            </a:r>
            <a:endParaRPr/>
          </a:p>
        </p:txBody>
      </p:sp>
      <p:sp>
        <p:nvSpPr>
          <p:cNvPr id="227" name="Google Shape;227;p28"/>
          <p:cNvSpPr txBox="1"/>
          <p:nvPr/>
        </p:nvSpPr>
        <p:spPr>
          <a:xfrm>
            <a:off x="727650" y="1352550"/>
            <a:ext cx="8004900" cy="10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[6.1] and [6.2] Spectrogram plot : </a:t>
            </a:r>
            <a:b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myspectrogram(male_short, 256, 32); alen = 256 and ulen = 32</a:t>
            </a:r>
            <a:endParaRPr/>
          </a:p>
        </p:txBody>
      </p:sp>
      <p:pic>
        <p:nvPicPr>
          <p:cNvPr id="2" name="new_play">
            <a:hlinkClick r:id="" action="ppaction://media"/>
            <a:extLst>
              <a:ext uri="{FF2B5EF4-FFF2-40B4-BE49-F238E27FC236}">
                <a16:creationId xmlns:a16="http://schemas.microsoft.com/office/drawing/2014/main" id="{AA7B7B18-48A6-8A40-B172-3A12EDFA5B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49984" y="2169041"/>
            <a:ext cx="3951703" cy="29637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9"/>
          <p:cNvPicPr preferRelativeResize="0"/>
          <p:nvPr/>
        </p:nvPicPr>
        <p:blipFill rotWithShape="1">
          <a:blip r:embed="rId3">
            <a:alphaModFix/>
          </a:blip>
          <a:srcRect l="3005" t="4534" r="4803" b="2545"/>
          <a:stretch/>
        </p:blipFill>
        <p:spPr>
          <a:xfrm>
            <a:off x="2487925" y="1992400"/>
            <a:ext cx="4168150" cy="315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35" name="Google Shape;235;p29"/>
          <p:cNvSpPr txBox="1">
            <a:spLocks noGrp="1"/>
          </p:cNvSpPr>
          <p:nvPr>
            <p:ph type="title"/>
          </p:nvPr>
        </p:nvSpPr>
        <p:spPr>
          <a:xfrm>
            <a:off x="727650" y="6294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 Spectrogram</a:t>
            </a:r>
            <a:endParaRPr/>
          </a:p>
        </p:txBody>
      </p:sp>
      <p:sp>
        <p:nvSpPr>
          <p:cNvPr id="236" name="Google Shape;236;p29"/>
          <p:cNvSpPr txBox="1"/>
          <p:nvPr/>
        </p:nvSpPr>
        <p:spPr>
          <a:xfrm>
            <a:off x="727650" y="1352550"/>
            <a:ext cx="8004900" cy="10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[6.3] Spectrogram plot : </a:t>
            </a:r>
            <a:b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myspectrogram(male_short, 256, 32); alen = 256 and ulen = 32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0"/>
          <p:cNvPicPr preferRelativeResize="0"/>
          <p:nvPr/>
        </p:nvPicPr>
        <p:blipFill rotWithShape="1">
          <a:blip r:embed="rId3">
            <a:alphaModFix/>
          </a:blip>
          <a:srcRect l="4110" t="4534" r="6130" b="2536"/>
          <a:stretch/>
        </p:blipFill>
        <p:spPr>
          <a:xfrm>
            <a:off x="859775" y="1774250"/>
            <a:ext cx="3572374" cy="277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0"/>
          <p:cNvPicPr preferRelativeResize="0"/>
          <p:nvPr/>
        </p:nvPicPr>
        <p:blipFill rotWithShape="1">
          <a:blip r:embed="rId4">
            <a:alphaModFix/>
          </a:blip>
          <a:srcRect l="3868" t="4831" r="6364" b="2248"/>
          <a:stretch/>
        </p:blipFill>
        <p:spPr>
          <a:xfrm>
            <a:off x="5028050" y="1774250"/>
            <a:ext cx="3572374" cy="277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44" name="Google Shape;244;p30"/>
          <p:cNvSpPr txBox="1">
            <a:spLocks noGrp="1"/>
          </p:cNvSpPr>
          <p:nvPr>
            <p:ph type="title"/>
          </p:nvPr>
        </p:nvSpPr>
        <p:spPr>
          <a:xfrm>
            <a:off x="727650" y="6294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 Spectrogram</a:t>
            </a:r>
            <a:endParaRPr/>
          </a:p>
        </p:txBody>
      </p:sp>
      <p:sp>
        <p:nvSpPr>
          <p:cNvPr id="245" name="Google Shape;245;p30"/>
          <p:cNvSpPr txBox="1"/>
          <p:nvPr/>
        </p:nvSpPr>
        <p:spPr>
          <a:xfrm>
            <a:off x="727650" y="1352550"/>
            <a:ext cx="8004900" cy="10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[6.4] and [6.5] Spectrogram plot : </a:t>
            </a:r>
            <a:endParaRPr/>
          </a:p>
        </p:txBody>
      </p:sp>
      <p:sp>
        <p:nvSpPr>
          <p:cNvPr id="246" name="Google Shape;246;p30"/>
          <p:cNvSpPr txBox="1"/>
          <p:nvPr/>
        </p:nvSpPr>
        <p:spPr>
          <a:xfrm>
            <a:off x="1258863" y="4427150"/>
            <a:ext cx="30000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Narrow-band </a:t>
            </a:r>
            <a:b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alen = 1024 and ulen = 32</a:t>
            </a:r>
            <a:endParaRPr/>
          </a:p>
        </p:txBody>
      </p:sp>
      <p:sp>
        <p:nvSpPr>
          <p:cNvPr id="247" name="Google Shape;247;p30"/>
          <p:cNvSpPr txBox="1"/>
          <p:nvPr/>
        </p:nvSpPr>
        <p:spPr>
          <a:xfrm>
            <a:off x="5314238" y="4427150"/>
            <a:ext cx="30000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Smoothed wide-band </a:t>
            </a:r>
            <a:b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alen = 64 and ulen = 1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674" y="2158600"/>
            <a:ext cx="6472651" cy="31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54" name="Google Shape;254;p31"/>
          <p:cNvSpPr txBox="1">
            <a:spLocks noGrp="1"/>
          </p:cNvSpPr>
          <p:nvPr>
            <p:ph type="title"/>
          </p:nvPr>
        </p:nvSpPr>
        <p:spPr>
          <a:xfrm>
            <a:off x="727650" y="6294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 Speech Parameter Estimation</a:t>
            </a:r>
            <a:endParaRPr/>
          </a:p>
        </p:txBody>
      </p:sp>
      <p:sp>
        <p:nvSpPr>
          <p:cNvPr id="255" name="Google Shape;255;p31"/>
          <p:cNvSpPr txBox="1"/>
          <p:nvPr/>
        </p:nvSpPr>
        <p:spPr>
          <a:xfrm>
            <a:off x="727650" y="1164625"/>
            <a:ext cx="8004900" cy="10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[7] Estimation of frame energy(E), Voiced and unvoiced classification, Vocal tract filter estimation - LP analysis, Pitch analysis,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Male_long speech with alen = 256, ulen = 128, filter order = 10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729450" y="6787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Bandwidth of Speech</a:t>
            </a:r>
            <a:endParaRPr/>
          </a:p>
        </p:txBody>
      </p:sp>
      <p:graphicFrame>
        <p:nvGraphicFramePr>
          <p:cNvPr id="94" name="Google Shape;94;p14"/>
          <p:cNvGraphicFramePr/>
          <p:nvPr/>
        </p:nvGraphicFramePr>
        <p:xfrm>
          <a:off x="729450" y="1741200"/>
          <a:ext cx="7239000" cy="2345225"/>
        </p:xfrm>
        <a:graphic>
          <a:graphicData uri="http://schemas.openxmlformats.org/drawingml/2006/table">
            <a:tbl>
              <a:tblPr>
                <a:noFill/>
                <a:tableStyleId>{5DE1C3DE-EC00-412C-A86F-A1FE187163C3}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91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500 Hz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1500 Hz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2500 Hz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4000 Hz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1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Man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Woman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3" name="Google Shape;103;p14"/>
          <p:cNvSpPr txBox="1">
            <a:spLocks noGrp="1"/>
          </p:cNvSpPr>
          <p:nvPr>
            <p:ph type="sldNum" idx="12"/>
          </p:nvPr>
        </p:nvSpPr>
        <p:spPr>
          <a:xfrm>
            <a:off x="8313252" y="42801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9840275" y="929700"/>
            <a:ext cx="6954600" cy="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filteredVoice_f_500Hz">
            <a:hlinkClick r:id="" action="ppaction://media"/>
            <a:extLst>
              <a:ext uri="{FF2B5EF4-FFF2-40B4-BE49-F238E27FC236}">
                <a16:creationId xmlns:a16="http://schemas.microsoft.com/office/drawing/2014/main" id="{70DE6E11-69C2-7140-AFD5-F5ED57C5BF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2501826" y="3273625"/>
            <a:ext cx="812800" cy="812800"/>
          </a:xfrm>
          <a:prstGeom prst="rect">
            <a:avLst/>
          </a:prstGeom>
        </p:spPr>
      </p:pic>
      <p:pic>
        <p:nvPicPr>
          <p:cNvPr id="3" name="filteredVoice_f_1500Hz">
            <a:hlinkClick r:id="" action="ppaction://media"/>
            <a:extLst>
              <a:ext uri="{FF2B5EF4-FFF2-40B4-BE49-F238E27FC236}">
                <a16:creationId xmlns:a16="http://schemas.microsoft.com/office/drawing/2014/main" id="{1218FB99-CAAC-9843-A194-D59D24A3E24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942550" y="3273625"/>
            <a:ext cx="812800" cy="812800"/>
          </a:xfrm>
          <a:prstGeom prst="rect">
            <a:avLst/>
          </a:prstGeom>
        </p:spPr>
      </p:pic>
      <p:pic>
        <p:nvPicPr>
          <p:cNvPr id="4" name="filteredVoice_f_2500Hz">
            <a:hlinkClick r:id="" action="ppaction://media"/>
            <a:extLst>
              <a:ext uri="{FF2B5EF4-FFF2-40B4-BE49-F238E27FC236}">
                <a16:creationId xmlns:a16="http://schemas.microsoft.com/office/drawing/2014/main" id="{3B208084-D282-5046-9E2A-8ED6DB6A682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5383274" y="3273625"/>
            <a:ext cx="812800" cy="812800"/>
          </a:xfrm>
          <a:prstGeom prst="rect">
            <a:avLst/>
          </a:prstGeom>
        </p:spPr>
      </p:pic>
      <p:pic>
        <p:nvPicPr>
          <p:cNvPr id="5" name="filteredVoice_f_4000Hz">
            <a:hlinkClick r:id="" action="ppaction://media"/>
            <a:extLst>
              <a:ext uri="{FF2B5EF4-FFF2-40B4-BE49-F238E27FC236}">
                <a16:creationId xmlns:a16="http://schemas.microsoft.com/office/drawing/2014/main" id="{8AEC7170-8EC2-F640-924B-4128AEAF530A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6823998" y="3273625"/>
            <a:ext cx="812800" cy="812800"/>
          </a:xfrm>
          <a:prstGeom prst="rect">
            <a:avLst/>
          </a:prstGeom>
        </p:spPr>
      </p:pic>
      <p:pic>
        <p:nvPicPr>
          <p:cNvPr id="6" name="filteredVoice_m_500Hz">
            <a:hlinkClick r:id="" action="ppaction://media"/>
            <a:extLst>
              <a:ext uri="{FF2B5EF4-FFF2-40B4-BE49-F238E27FC236}">
                <a16:creationId xmlns:a16="http://schemas.microsoft.com/office/drawing/2014/main" id="{C2118703-63DC-3846-84AF-B9BADCC94986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2501826" y="2507412"/>
            <a:ext cx="812800" cy="812800"/>
          </a:xfrm>
          <a:prstGeom prst="rect">
            <a:avLst/>
          </a:prstGeom>
        </p:spPr>
      </p:pic>
      <p:pic>
        <p:nvPicPr>
          <p:cNvPr id="7" name="filteredVoice_m_1500Hz">
            <a:hlinkClick r:id="" action="ppaction://media"/>
            <a:extLst>
              <a:ext uri="{FF2B5EF4-FFF2-40B4-BE49-F238E27FC236}">
                <a16:creationId xmlns:a16="http://schemas.microsoft.com/office/drawing/2014/main" id="{13E776ED-4BF0-9946-BAB0-415E79180C61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942550" y="2507412"/>
            <a:ext cx="812800" cy="812800"/>
          </a:xfrm>
          <a:prstGeom prst="rect">
            <a:avLst/>
          </a:prstGeom>
        </p:spPr>
      </p:pic>
      <p:pic>
        <p:nvPicPr>
          <p:cNvPr id="8" name="filteredVoice_m_2500Hz">
            <a:hlinkClick r:id="" action="ppaction://media"/>
            <a:extLst>
              <a:ext uri="{FF2B5EF4-FFF2-40B4-BE49-F238E27FC236}">
                <a16:creationId xmlns:a16="http://schemas.microsoft.com/office/drawing/2014/main" id="{6F4D51DA-9FAA-5D40-849C-8C9BD71851AC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5399469" y="2519078"/>
            <a:ext cx="812800" cy="812800"/>
          </a:xfrm>
          <a:prstGeom prst="rect">
            <a:avLst/>
          </a:prstGeom>
        </p:spPr>
      </p:pic>
      <p:pic>
        <p:nvPicPr>
          <p:cNvPr id="9" name="filteredVoice_m_4000Hz">
            <a:hlinkClick r:id="" action="ppaction://media"/>
            <a:extLst>
              <a:ext uri="{FF2B5EF4-FFF2-40B4-BE49-F238E27FC236}">
                <a16:creationId xmlns:a16="http://schemas.microsoft.com/office/drawing/2014/main" id="{7AA61877-1E8E-8843-80C5-A12E0C733AB2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6840193" y="2507412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8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8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80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50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50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50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50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61" name="Google Shape;261;p32"/>
          <p:cNvSpPr txBox="1">
            <a:spLocks noGrp="1"/>
          </p:cNvSpPr>
          <p:nvPr>
            <p:ph type="title"/>
          </p:nvPr>
        </p:nvSpPr>
        <p:spPr>
          <a:xfrm>
            <a:off x="727650" y="6294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 Speech Parameter Estimation</a:t>
            </a:r>
            <a:endParaRPr/>
          </a:p>
        </p:txBody>
      </p:sp>
      <p:sp>
        <p:nvSpPr>
          <p:cNvPr id="262" name="Google Shape;262;p32"/>
          <p:cNvSpPr txBox="1"/>
          <p:nvPr/>
        </p:nvSpPr>
        <p:spPr>
          <a:xfrm>
            <a:off x="727650" y="1647250"/>
            <a:ext cx="8255400" cy="31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[7.6] The voice/unvoice detection can go wrong if the sound is not clear. We observe that we don't detect the silences in the voice/unvoice detection.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[7.7] A pitch doubling can be due to a harmonic interpreted as the fundamental (it can happen if the fundamental power is really low). The same interpretation can happen in the case of pitch halving.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3"/>
          <p:cNvPicPr preferRelativeResize="0"/>
          <p:nvPr/>
        </p:nvPicPr>
        <p:blipFill rotWithShape="1">
          <a:blip r:embed="rId9">
            <a:alphaModFix/>
          </a:blip>
          <a:srcRect l="4469" t="3362" r="4505"/>
          <a:stretch/>
        </p:blipFill>
        <p:spPr>
          <a:xfrm>
            <a:off x="46275" y="2025038"/>
            <a:ext cx="3020374" cy="198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3"/>
          <p:cNvPicPr preferRelativeResize="0"/>
          <p:nvPr/>
        </p:nvPicPr>
        <p:blipFill rotWithShape="1">
          <a:blip r:embed="rId10">
            <a:alphaModFix/>
          </a:blip>
          <a:srcRect l="6395" t="4507" r="5389" b="1982"/>
          <a:stretch/>
        </p:blipFill>
        <p:spPr>
          <a:xfrm>
            <a:off x="3019350" y="2061763"/>
            <a:ext cx="2952524" cy="198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3"/>
          <p:cNvPicPr preferRelativeResize="0"/>
          <p:nvPr/>
        </p:nvPicPr>
        <p:blipFill rotWithShape="1">
          <a:blip r:embed="rId11">
            <a:alphaModFix/>
          </a:blip>
          <a:srcRect l="5987" t="4609" r="5052" b="3756"/>
          <a:stretch/>
        </p:blipFill>
        <p:spPr>
          <a:xfrm>
            <a:off x="5971875" y="2023826"/>
            <a:ext cx="3020374" cy="198047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71" name="Google Shape;271;p33"/>
          <p:cNvSpPr txBox="1">
            <a:spLocks noGrp="1"/>
          </p:cNvSpPr>
          <p:nvPr>
            <p:ph type="title"/>
          </p:nvPr>
        </p:nvSpPr>
        <p:spPr>
          <a:xfrm>
            <a:off x="727650" y="6294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 The Vocoder</a:t>
            </a:r>
            <a:endParaRPr/>
          </a:p>
        </p:txBody>
      </p:sp>
      <p:sp>
        <p:nvSpPr>
          <p:cNvPr id="272" name="Google Shape;272;p33"/>
          <p:cNvSpPr txBox="1"/>
          <p:nvPr/>
        </p:nvSpPr>
        <p:spPr>
          <a:xfrm>
            <a:off x="857250" y="1352275"/>
            <a:ext cx="45759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Speech Synthesis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synthesis_1">
            <a:hlinkClick r:id="" action="ppaction://media"/>
            <a:extLst>
              <a:ext uri="{FF2B5EF4-FFF2-40B4-BE49-F238E27FC236}">
                <a16:creationId xmlns:a16="http://schemas.microsoft.com/office/drawing/2014/main" id="{42E3D31E-0D87-FA48-B6C8-44A2D89DF0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60337" y="3937051"/>
            <a:ext cx="812800" cy="812800"/>
          </a:xfrm>
          <a:prstGeom prst="rect">
            <a:avLst/>
          </a:prstGeom>
        </p:spPr>
      </p:pic>
      <p:pic>
        <p:nvPicPr>
          <p:cNvPr id="3" name="synthesis_2">
            <a:hlinkClick r:id="" action="ppaction://media"/>
            <a:extLst>
              <a:ext uri="{FF2B5EF4-FFF2-40B4-BE49-F238E27FC236}">
                <a16:creationId xmlns:a16="http://schemas.microsoft.com/office/drawing/2014/main" id="{B36244DB-6451-3646-BA20-3737376342C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165600" y="3937051"/>
            <a:ext cx="812800" cy="812800"/>
          </a:xfrm>
          <a:prstGeom prst="rect">
            <a:avLst/>
          </a:prstGeom>
        </p:spPr>
      </p:pic>
      <p:pic>
        <p:nvPicPr>
          <p:cNvPr id="4" name="synthesis_3">
            <a:hlinkClick r:id="" action="ppaction://media"/>
            <a:extLst>
              <a:ext uri="{FF2B5EF4-FFF2-40B4-BE49-F238E27FC236}">
                <a16:creationId xmlns:a16="http://schemas.microsoft.com/office/drawing/2014/main" id="{5C7056C9-7755-484C-884E-EDB1F0C2592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170863" y="3970676"/>
            <a:ext cx="812800" cy="8128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92511F3-4AF0-174B-B190-B2E6976F4CB7}"/>
              </a:ext>
            </a:extLst>
          </p:cNvPr>
          <p:cNvSpPr txBox="1"/>
          <p:nvPr/>
        </p:nvSpPr>
        <p:spPr>
          <a:xfrm>
            <a:off x="500932" y="1698048"/>
            <a:ext cx="8376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/>
              <a:t>    LP-coefficients                                        Energy contours                         voiced and unvoiced frames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3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3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4"/>
          <p:cNvPicPr preferRelativeResize="0"/>
          <p:nvPr/>
        </p:nvPicPr>
        <p:blipFill rotWithShape="1">
          <a:blip r:embed="rId5">
            <a:alphaModFix/>
          </a:blip>
          <a:srcRect l="6747" t="3932" r="5053" b="3748"/>
          <a:stretch/>
        </p:blipFill>
        <p:spPr>
          <a:xfrm>
            <a:off x="1647296" y="1719125"/>
            <a:ext cx="5853000" cy="2870801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79" name="Google Shape;279;p34"/>
          <p:cNvSpPr txBox="1">
            <a:spLocks noGrp="1"/>
          </p:cNvSpPr>
          <p:nvPr>
            <p:ph type="title"/>
          </p:nvPr>
        </p:nvSpPr>
        <p:spPr>
          <a:xfrm>
            <a:off x="727650" y="6294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 The Vocoder</a:t>
            </a:r>
            <a:endParaRPr/>
          </a:p>
        </p:txBody>
      </p:sp>
      <p:pic>
        <p:nvPicPr>
          <p:cNvPr id="2" name="synthesis_4">
            <a:hlinkClick r:id="" action="ppaction://media"/>
            <a:extLst>
              <a:ext uri="{FF2B5EF4-FFF2-40B4-BE49-F238E27FC236}">
                <a16:creationId xmlns:a16="http://schemas.microsoft.com/office/drawing/2014/main" id="{23F7A3DA-6376-CD41-B7AC-7F37216567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96704" y="2748125"/>
            <a:ext cx="812800" cy="8128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4CD2FDC-89F7-904C-8619-ACFE0024013D}"/>
              </a:ext>
            </a:extLst>
          </p:cNvPr>
          <p:cNvSpPr txBox="1"/>
          <p:nvPr/>
        </p:nvSpPr>
        <p:spPr>
          <a:xfrm>
            <a:off x="500287" y="1411347"/>
            <a:ext cx="8643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dirty="0"/>
              <a:t>Speech Synthesis using  LP-coefficients, Energy contours,  voiced/unvoiced frames and time varying pitch.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title"/>
          </p:nvPr>
        </p:nvSpPr>
        <p:spPr>
          <a:xfrm>
            <a:off x="727650" y="5942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Bandwidth of Speech</a:t>
            </a:r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11" name="Google Shape;111;p15"/>
          <p:cNvSpPr txBox="1"/>
          <p:nvPr/>
        </p:nvSpPr>
        <p:spPr>
          <a:xfrm>
            <a:off x="727650" y="1729175"/>
            <a:ext cx="7546200" cy="20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[2.1] Determine cut-off frequency for recognising speech? fc = 2500 Hz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[2.2] Determine cut-off frequency for overall degradation? fc = 1000 Hz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[2.3] Why sampling frequency of 8 KHz? Frequency of 8 KHz were used because human speech is almost perfectly recognisable at the frequency of 4 KHz.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title"/>
          </p:nvPr>
        </p:nvSpPr>
        <p:spPr>
          <a:xfrm>
            <a:off x="727650" y="5627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Bandwidth of Speech</a:t>
            </a:r>
            <a:endParaRPr/>
          </a:p>
        </p:txBody>
      </p:sp>
      <p:pic>
        <p:nvPicPr>
          <p:cNvPr id="117" name="Google Shape;117;p16"/>
          <p:cNvPicPr preferRelativeResize="0"/>
          <p:nvPr/>
        </p:nvPicPr>
        <p:blipFill rotWithShape="1">
          <a:blip r:embed="rId3">
            <a:alphaModFix/>
          </a:blip>
          <a:srcRect l="8481" r="7130" b="4598"/>
          <a:stretch/>
        </p:blipFill>
        <p:spPr>
          <a:xfrm>
            <a:off x="605625" y="1482000"/>
            <a:ext cx="8410673" cy="326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100" y="1233050"/>
            <a:ext cx="8395801" cy="377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727650" y="6063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Voiced and Unvoiced Speech Sounds</a:t>
            </a:r>
            <a:endParaRPr/>
          </a:p>
        </p:txBody>
      </p:sp>
      <p:sp>
        <p:nvSpPr>
          <p:cNvPr id="126" name="Google Shape;126;p17"/>
          <p:cNvSpPr txBox="1"/>
          <p:nvPr/>
        </p:nvSpPr>
        <p:spPr>
          <a:xfrm>
            <a:off x="727650" y="1309250"/>
            <a:ext cx="650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[3.1]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727650" y="2999363"/>
            <a:ext cx="650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[3.2]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" name="Google Shape;128;p17"/>
          <p:cNvSpPr txBox="1"/>
          <p:nvPr/>
        </p:nvSpPr>
        <p:spPr>
          <a:xfrm>
            <a:off x="600150" y="4749850"/>
            <a:ext cx="8013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[3.2] What are the pitch frequencies in those regions? Freq high = 700Hz ; Freq low = 450Hz;</a:t>
            </a:r>
            <a:endParaRPr dirty="0"/>
          </a:p>
        </p:txBody>
      </p:sp>
      <p:pic>
        <p:nvPicPr>
          <p:cNvPr id="129" name="Google Shape;129;p17"/>
          <p:cNvPicPr preferRelativeResize="0"/>
          <p:nvPr/>
        </p:nvPicPr>
        <p:blipFill rotWithShape="1">
          <a:blip r:embed="rId4">
            <a:alphaModFix/>
          </a:blip>
          <a:srcRect l="9746" t="3531" r="7299" b="52100"/>
          <a:stretch/>
        </p:blipFill>
        <p:spPr>
          <a:xfrm>
            <a:off x="1181212" y="1423275"/>
            <a:ext cx="6781572" cy="16552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/>
          <p:nvPr/>
        </p:nvSpPr>
        <p:spPr>
          <a:xfrm>
            <a:off x="4000129" y="1822819"/>
            <a:ext cx="456300" cy="856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7"/>
          <p:cNvSpPr/>
          <p:nvPr/>
        </p:nvSpPr>
        <p:spPr>
          <a:xfrm>
            <a:off x="6608977" y="2206816"/>
            <a:ext cx="456300" cy="252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title"/>
          </p:nvPr>
        </p:nvSpPr>
        <p:spPr>
          <a:xfrm>
            <a:off x="757750" y="618375"/>
            <a:ext cx="8324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3. Voiced and Unvoiced Speech Sounds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8"/>
          <p:cNvPicPr preferRelativeResize="0"/>
          <p:nvPr/>
        </p:nvPicPr>
        <p:blipFill rotWithShape="1">
          <a:blip r:embed="rId3">
            <a:alphaModFix/>
          </a:blip>
          <a:srcRect l="7848" r="6659" b="4461"/>
          <a:stretch/>
        </p:blipFill>
        <p:spPr>
          <a:xfrm>
            <a:off x="1607013" y="1153575"/>
            <a:ext cx="5929978" cy="37287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 txBox="1">
            <a:spLocks noGrp="1"/>
          </p:cNvSpPr>
          <p:nvPr>
            <p:ph type="sldNum" idx="12"/>
          </p:nvPr>
        </p:nvSpPr>
        <p:spPr>
          <a:xfrm>
            <a:off x="8580266" y="4392373"/>
            <a:ext cx="5637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>
            <a:spLocks noGrp="1"/>
          </p:cNvSpPr>
          <p:nvPr>
            <p:ph type="title"/>
          </p:nvPr>
        </p:nvSpPr>
        <p:spPr>
          <a:xfrm>
            <a:off x="667275" y="1262250"/>
            <a:ext cx="8357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/>
              <a:t>[3.3]  Power spectral density of  a voiced region</a:t>
            </a:r>
            <a:endParaRPr sz="1800" b="0"/>
          </a:p>
        </p:txBody>
      </p:sp>
      <p:sp>
        <p:nvSpPr>
          <p:cNvPr id="144" name="Google Shape;144;p1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700" y="1996778"/>
            <a:ext cx="7558576" cy="2019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4526" y="1262249"/>
            <a:ext cx="5174924" cy="38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727650" y="6063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Voiced and Unvoiced Speech Sounds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title"/>
          </p:nvPr>
        </p:nvSpPr>
        <p:spPr>
          <a:xfrm>
            <a:off x="727650" y="6294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Voiced and Unvoiced Speech Sounds</a:t>
            </a:r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title"/>
          </p:nvPr>
        </p:nvSpPr>
        <p:spPr>
          <a:xfrm>
            <a:off x="667275" y="1262250"/>
            <a:ext cx="8357400" cy="31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/>
              <a:t>[3.4] Mathematic expression for X(3)</a:t>
            </a:r>
            <a:endParaRPr sz="18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/>
              <a:t>It corresponds to frequency Fs*(3-1)/N Hertz. </a:t>
            </a:r>
            <a:br>
              <a:rPr lang="en" sz="1800" b="0"/>
            </a:br>
            <a:r>
              <a:rPr lang="en" sz="1800" b="0"/>
              <a:t>In our example X(3) = 100 Hz</a:t>
            </a:r>
            <a:endParaRPr sz="18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/>
              <a:t>[3.5] Fundamental frequency = 500 Hertz </a:t>
            </a:r>
            <a:endParaRPr sz="18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/>
              <a:t>[3.6] A frame length about 20ms seems to be a good compromise between frequency resolution and signal stationarity.</a:t>
            </a:r>
            <a:endParaRPr sz="18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/>
          </a:p>
        </p:txBody>
      </p:sp>
      <p:pic>
        <p:nvPicPr>
          <p:cNvPr id="155" name="Google Shape;1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3700" y="1213950"/>
            <a:ext cx="2832594" cy="8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>
            <a:spLocks noGrp="1"/>
          </p:cNvSpPr>
          <p:nvPr>
            <p:ph type="title"/>
          </p:nvPr>
        </p:nvSpPr>
        <p:spPr>
          <a:xfrm>
            <a:off x="727650" y="6294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Voiced and Unvoiced Speech Sounds</a:t>
            </a:r>
            <a:endParaRPr/>
          </a:p>
        </p:txBody>
      </p:sp>
      <p:pic>
        <p:nvPicPr>
          <p:cNvPr id="161" name="Google Shape;161;p21"/>
          <p:cNvPicPr preferRelativeResize="0"/>
          <p:nvPr/>
        </p:nvPicPr>
        <p:blipFill rotWithShape="1">
          <a:blip r:embed="rId3">
            <a:alphaModFix/>
          </a:blip>
          <a:srcRect l="7703" r="5445"/>
          <a:stretch/>
        </p:blipFill>
        <p:spPr>
          <a:xfrm>
            <a:off x="667275" y="2290275"/>
            <a:ext cx="3665477" cy="261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/>
          <p:cNvPicPr preferRelativeResize="0"/>
          <p:nvPr/>
        </p:nvPicPr>
        <p:blipFill rotWithShape="1">
          <a:blip r:embed="rId4">
            <a:alphaModFix/>
          </a:blip>
          <a:srcRect l="7498" r="5710"/>
          <a:stretch/>
        </p:blipFill>
        <p:spPr>
          <a:xfrm>
            <a:off x="4628850" y="2233675"/>
            <a:ext cx="3826577" cy="2735698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 txBox="1"/>
          <p:nvPr/>
        </p:nvSpPr>
        <p:spPr>
          <a:xfrm>
            <a:off x="972525" y="4801125"/>
            <a:ext cx="30471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PSD-LP  with an hanning window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21"/>
          <p:cNvSpPr txBox="1"/>
          <p:nvPr/>
        </p:nvSpPr>
        <p:spPr>
          <a:xfrm>
            <a:off x="5052262" y="4801100"/>
            <a:ext cx="32151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PSD-LP  with an rectangular window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2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66" name="Google Shape;166;p21"/>
          <p:cNvSpPr txBox="1">
            <a:spLocks noGrp="1"/>
          </p:cNvSpPr>
          <p:nvPr>
            <p:ph type="title"/>
          </p:nvPr>
        </p:nvSpPr>
        <p:spPr>
          <a:xfrm>
            <a:off x="667275" y="1262250"/>
            <a:ext cx="8357400" cy="9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dirty="0"/>
              <a:t>[3.7] </a:t>
            </a:r>
            <a:r>
              <a:rPr lang="en" sz="1800" b="0" dirty="0" err="1"/>
              <a:t>Hanning</a:t>
            </a:r>
            <a:r>
              <a:rPr lang="en" sz="1800" b="0" dirty="0"/>
              <a:t> window vs Rectangular window:</a:t>
            </a:r>
            <a:br>
              <a:rPr lang="en" sz="1800" b="0" dirty="0"/>
            </a:br>
            <a:r>
              <a:rPr lang="en" sz="1800" b="0" dirty="0"/>
              <a:t>In rectangular window based PSD, we observe better frequency resolution but with high variance. Thus, the choice depends on application.</a:t>
            </a:r>
            <a:endParaRPr sz="1800" b="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819</Words>
  <Application>Microsoft Macintosh PowerPoint</Application>
  <PresentationFormat>Affichage à l'écran (16:9)</PresentationFormat>
  <Paragraphs>114</Paragraphs>
  <Slides>22</Slides>
  <Notes>22</Notes>
  <HiddenSlides>1</HiddenSlides>
  <MMClips>13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7" baseType="lpstr">
      <vt:lpstr>Roboto</vt:lpstr>
      <vt:lpstr>Lato</vt:lpstr>
      <vt:lpstr>Arial</vt:lpstr>
      <vt:lpstr>Raleway</vt:lpstr>
      <vt:lpstr>Streamline</vt:lpstr>
      <vt:lpstr>EQ2321  Speech and Audio Processing</vt:lpstr>
      <vt:lpstr>2. Bandwidth of Speech</vt:lpstr>
      <vt:lpstr>2. Bandwidth of Speech</vt:lpstr>
      <vt:lpstr>2. Bandwidth of Speech</vt:lpstr>
      <vt:lpstr>3. Voiced and Unvoiced Speech Sounds</vt:lpstr>
      <vt:lpstr>3. Voiced and Unvoiced Speech Sounds </vt:lpstr>
      <vt:lpstr>[3.3]  Power spectral density of  a voiced region</vt:lpstr>
      <vt:lpstr>3 Voiced and Unvoiced Speech Sounds</vt:lpstr>
      <vt:lpstr>3 Voiced and Unvoiced Speech Sounds</vt:lpstr>
      <vt:lpstr>3 Voiced and Unvoiced Speech Sounds</vt:lpstr>
      <vt:lpstr>3 Voiced and Unvoiced Speech Sounds</vt:lpstr>
      <vt:lpstr>3 Voiced and Unvoiced Speech Sounds</vt:lpstr>
      <vt:lpstr>4 Formants </vt:lpstr>
      <vt:lpstr>5 Phonemes and Allophones</vt:lpstr>
      <vt:lpstr>5 Phonemes and Allophones</vt:lpstr>
      <vt:lpstr>6 Spectrogram</vt:lpstr>
      <vt:lpstr>6 Spectrogram</vt:lpstr>
      <vt:lpstr>6 Spectrogram</vt:lpstr>
      <vt:lpstr>7 Speech Parameter Estimation</vt:lpstr>
      <vt:lpstr>7 Speech Parameter Estimation</vt:lpstr>
      <vt:lpstr>8 The Vocoder</vt:lpstr>
      <vt:lpstr>8 The Vocoder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EQ2321  Speech and Audio Processing</dc:title>
  <cp:lastModifiedBy>Microsoft Office User</cp:lastModifiedBy>
  <cp:revision>5</cp:revision>
  <dcterms:modified xsi:type="dcterms:W3CDTF">2019-02-14T16:20:37Z</dcterms:modified>
</cp:coreProperties>
</file>